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daa6fedf5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daa6fedf5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daa6fedf5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daa6fedf5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daa6fedf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daa6fedf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daa6fedf5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daa6fedf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daa6fedf5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daa6fedf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daa6fedf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daa6fedf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aa6fedf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aa6fedf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daa6fedf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daa6fedf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daa6fedf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daa6fedf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daa6fedf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daa6fedf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daa6fedf5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daa6fedf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daa6fedf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daa6fedf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daa6fedf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daa6fedf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daa6fedf5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daa6fedf5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daa6fedf5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daa6fedf5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daa6fedf5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daa6fedf5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daa6fedf5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daa6fedf5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daa6fedf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daa6fedf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daa6fedf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daa6fedf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daa6fedf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daa6fedf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daa6fedf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daa6fedf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daa6fedf5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daa6fedf5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daa6fedf5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daa6fedf5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356c127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356c127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daa6fedf5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daa6fedf5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356c127f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356c127f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356c127f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356c127f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356c127f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356c127f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356c127f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356c127f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356c127f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356c127f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356c127f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356c127f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daa6fedf5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daa6fedf5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daa6fedf5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daa6fedf5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356c127f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356c127f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356c127f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356c127f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daa6fedf5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daa6fedf5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356c127f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356c127f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356c127f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356c127f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daa6fedf5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daa6fedf5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daa6fedf5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daa6fedf5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daa6fedf5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daa6fedf5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daa6fedf5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daa6fedf5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daa6fedf5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daa6fedf5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hyperlink" Target="https://www.coursera.org/learn/neural-networks-deep-learning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eeplearning.mit.edu/" TargetMode="External"/><Relationship Id="rId4" Type="http://schemas.openxmlformats.org/officeDocument/2006/relationships/hyperlink" Target="http://introtodeeplearning.com/" TargetMode="External"/><Relationship Id="rId5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Relationship Id="rId4" Type="http://schemas.openxmlformats.org/officeDocument/2006/relationships/hyperlink" Target="https://selfdrivingcars.mit.edu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hyperlink" Target="https://www.coursera.org/specializations/mathematics-machine-learning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Relationship Id="rId4" Type="http://schemas.openxmlformats.org/officeDocument/2006/relationships/hyperlink" Target="https://www.youtube.com/watch?v=vq2nnJ4g6N0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Relationship Id="rId4" Type="http://schemas.openxmlformats.org/officeDocument/2006/relationships/hyperlink" Target="http://cs231n.stanford.edu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Relationship Id="rId4" Type="http://schemas.openxmlformats.org/officeDocument/2006/relationships/hyperlink" Target="https://www.kaggle.com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Relationship Id="rId4" Type="http://schemas.openxmlformats.org/officeDocument/2006/relationships/hyperlink" Target="https://montrealartificialintelligence.com/academy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Relationship Id="rId4" Type="http://schemas.openxmlformats.org/officeDocument/2006/relationships/hyperlink" Target="http://www.bangaloreai.com/online-youtube-courses.html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mailto:Kundankumar@ieee.org" TargetMode="External"/><Relationship Id="rId4" Type="http://schemas.openxmlformats.org/officeDocument/2006/relationships/hyperlink" Target="https://in.linkedin.com/in/kundan153" TargetMode="External"/><Relationship Id="rId5" Type="http://schemas.openxmlformats.org/officeDocument/2006/relationships/hyperlink" Target="https://www.facebook.com/kundan.spac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05550"/>
            <a:ext cx="8520600" cy="24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What next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MOOCs and Tutorial Resources on Deep Learning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</a:t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875" y="1306275"/>
            <a:ext cx="76200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/>
        </p:nvSpPr>
        <p:spPr>
          <a:xfrm>
            <a:off x="48150" y="4723725"/>
            <a:ext cx="9047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https://medium.com/@jonathan_hui/gan-some-cool-applications-of-gans-4c9ecca35900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common applications in Computer Vision</a:t>
            </a:r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925" y="1879650"/>
            <a:ext cx="7724600" cy="15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/>
          <p:nvPr/>
        </p:nvSpPr>
        <p:spPr>
          <a:xfrm>
            <a:off x="0" y="4715400"/>
            <a:ext cx="91440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https://research.fb.com/learning-to-segment/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50" y="0"/>
            <a:ext cx="869750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84800" y="66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 Segmentation</a:t>
            </a:r>
            <a:endParaRPr/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75" y="753600"/>
            <a:ext cx="7608545" cy="412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0" y="158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Pose Estimation</a:t>
            </a:r>
            <a:endParaRPr/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000" y="730716"/>
            <a:ext cx="5311990" cy="4158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Art generation</a:t>
            </a:r>
            <a:endParaRPr sz="2400"/>
          </a:p>
        </p:txBody>
      </p:sp>
      <p:sp>
        <p:nvSpPr>
          <p:cNvPr id="142" name="Google Shape;142;p27"/>
          <p:cNvSpPr txBox="1"/>
          <p:nvPr/>
        </p:nvSpPr>
        <p:spPr>
          <a:xfrm>
            <a:off x="-75650" y="0"/>
            <a:ext cx="85401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Art generation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075" y="2509700"/>
            <a:ext cx="3828025" cy="223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223" y="892726"/>
            <a:ext cx="3332149" cy="2512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25" y="3404775"/>
            <a:ext cx="3332150" cy="123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7"/>
          <p:cNvPicPr preferRelativeResize="0"/>
          <p:nvPr/>
        </p:nvPicPr>
        <p:blipFill rotWithShape="1">
          <a:blip r:embed="rId6">
            <a:alphaModFix/>
          </a:blip>
          <a:srcRect b="36556" l="0" r="0" t="0"/>
          <a:stretch/>
        </p:blipFill>
        <p:spPr>
          <a:xfrm>
            <a:off x="4540075" y="738275"/>
            <a:ext cx="3828025" cy="173428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197250" y="4784000"/>
            <a:ext cx="8987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Gatys, Ecker, and Bethge, “Image Style Transfer using Convolutional Neural Networks”, CVPR 2016 (left)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Others </a:t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Captioning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Image Super-resolution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00" y="699676"/>
            <a:ext cx="7278926" cy="425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9"/>
          <p:cNvSpPr txBox="1"/>
          <p:nvPr/>
        </p:nvSpPr>
        <p:spPr>
          <a:xfrm>
            <a:off x="0" y="0"/>
            <a:ext cx="90780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YOLO or You Only Look Once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 Algorithms for detection and </a:t>
            </a:r>
            <a:r>
              <a:rPr lang="en-GB"/>
              <a:t>segmentation</a:t>
            </a:r>
            <a:endParaRPr/>
          </a:p>
        </p:txBody>
      </p:sp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</a:rPr>
              <a:t>SSD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</a:rPr>
              <a:t> R-CNN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Fast R-CNN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R-CNN :2014</a:t>
            </a:r>
            <a:endParaRPr/>
          </a:p>
        </p:txBody>
      </p:sp>
      <p:sp>
        <p:nvSpPr>
          <p:cNvPr id="171" name="Google Shape;17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Inputs</a:t>
            </a:r>
            <a:r>
              <a:rPr lang="en-GB" sz="1100">
                <a:solidFill>
                  <a:schemeClr val="dk1"/>
                </a:solidFill>
              </a:rPr>
              <a:t>: Image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Outputs</a:t>
            </a:r>
            <a:r>
              <a:rPr lang="en-GB" sz="1100">
                <a:solidFill>
                  <a:schemeClr val="dk1"/>
                </a:solidFill>
              </a:rPr>
              <a:t>: Bounding boxes + labels for each object in the image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825" y="-2"/>
            <a:ext cx="3887175" cy="29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50" y="2817575"/>
            <a:ext cx="9144001" cy="23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-816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Generative Model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0" y="986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Generative models, a branch of unsupervised learning.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Some </a:t>
            </a:r>
            <a:r>
              <a:rPr lang="en-GB"/>
              <a:t>Algorithms</a:t>
            </a:r>
            <a:r>
              <a:rPr lang="en-GB"/>
              <a:t>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Variational</a:t>
            </a:r>
            <a:r>
              <a:rPr lang="en-GB"/>
              <a:t> </a:t>
            </a:r>
            <a:r>
              <a:rPr lang="en-GB"/>
              <a:t>Autoencoders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Generative </a:t>
            </a:r>
            <a:r>
              <a:rPr lang="en-GB"/>
              <a:t>Adversarial</a:t>
            </a:r>
            <a:r>
              <a:rPr lang="en-GB"/>
              <a:t> Network.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40500" y="157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/>
              <a:t>Mask R-CNN - Extending Faster R-CNN for Pixel Level Segmentation : </a:t>
            </a:r>
            <a:r>
              <a:rPr b="1" lang="en-GB" sz="1100"/>
              <a:t>2017</a:t>
            </a:r>
            <a:endParaRPr b="1" sz="110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250" y="894425"/>
            <a:ext cx="514691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 txBox="1"/>
          <p:nvPr/>
        </p:nvSpPr>
        <p:spPr>
          <a:xfrm>
            <a:off x="40500" y="4715400"/>
            <a:ext cx="90630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https://blog.athelas.com/a-brief-history-of-cnns-in-image-segmentation-from-r-cnn-to-mask-r-cnn-34ea83205de4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311700" y="2154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Reinforcement </a:t>
            </a:r>
            <a:r>
              <a:rPr lang="en-GB"/>
              <a:t>Learning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350" y="833150"/>
            <a:ext cx="5673125" cy="25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4"/>
          <p:cNvSpPr txBox="1"/>
          <p:nvPr/>
        </p:nvSpPr>
        <p:spPr>
          <a:xfrm>
            <a:off x="0" y="4375775"/>
            <a:ext cx="91440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https://pvoodoo.blogspot.com/2017/09/deep-reinforcement-learning-for-trading.html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91000" cy="44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400" y="1801625"/>
            <a:ext cx="4724824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4800"/>
              <a:t>Drawbacks</a:t>
            </a:r>
            <a:r>
              <a:rPr b="1" lang="en-GB" sz="4800"/>
              <a:t>.</a:t>
            </a:r>
            <a:endParaRPr b="1"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GB">
                <a:solidFill>
                  <a:srgbClr val="000000"/>
                </a:solidFill>
              </a:rPr>
              <a:t>Data Hungry.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GB">
                <a:solidFill>
                  <a:srgbClr val="000000"/>
                </a:solidFill>
              </a:rPr>
              <a:t>Computational hungry.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GB">
                <a:solidFill>
                  <a:srgbClr val="000000"/>
                </a:solidFill>
              </a:rPr>
              <a:t>Lacks robustness, easy fooled.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GB">
                <a:solidFill>
                  <a:srgbClr val="000000"/>
                </a:solidFill>
              </a:rPr>
              <a:t>Not enough transparent: No idea about what happening inside the network. Lacks mathematical </a:t>
            </a:r>
            <a:r>
              <a:rPr lang="en-GB">
                <a:solidFill>
                  <a:srgbClr val="000000"/>
                </a:solidFill>
              </a:rPr>
              <a:t>understanding</a:t>
            </a:r>
            <a:r>
              <a:rPr lang="en-GB">
                <a:solidFill>
                  <a:srgbClr val="000000"/>
                </a:solidFill>
              </a:rPr>
              <a:t> biological </a:t>
            </a:r>
            <a:r>
              <a:rPr lang="en-GB">
                <a:solidFill>
                  <a:srgbClr val="000000"/>
                </a:solidFill>
              </a:rPr>
              <a:t>plausibility</a:t>
            </a:r>
            <a:r>
              <a:rPr lang="en-GB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GB">
                <a:solidFill>
                  <a:srgbClr val="000000"/>
                </a:solidFill>
              </a:rPr>
              <a:t>Fairness and ethics: </a:t>
            </a:r>
            <a:r>
              <a:rPr lang="en-GB">
                <a:solidFill>
                  <a:srgbClr val="000000"/>
                </a:solidFill>
              </a:rPr>
              <a:t>Predicting</a:t>
            </a:r>
            <a:r>
              <a:rPr lang="en-GB">
                <a:solidFill>
                  <a:srgbClr val="000000"/>
                </a:solidFill>
              </a:rPr>
              <a:t> </a:t>
            </a:r>
            <a:r>
              <a:rPr lang="en-GB">
                <a:solidFill>
                  <a:srgbClr val="000000"/>
                </a:solidFill>
              </a:rPr>
              <a:t>criminal</a:t>
            </a:r>
            <a:r>
              <a:rPr lang="en-GB">
                <a:solidFill>
                  <a:srgbClr val="000000"/>
                </a:solidFill>
              </a:rPr>
              <a:t> by faces, Who will be convicted when autonomous car causes </a:t>
            </a:r>
            <a:r>
              <a:rPr lang="en-GB">
                <a:solidFill>
                  <a:srgbClr val="000000"/>
                </a:solidFill>
              </a:rPr>
              <a:t>accident</a:t>
            </a:r>
            <a:r>
              <a:rPr lang="en-GB">
                <a:solidFill>
                  <a:srgbClr val="000000"/>
                </a:solidFill>
              </a:rPr>
              <a:t>. 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GB">
                <a:solidFill>
                  <a:srgbClr val="000000"/>
                </a:solidFill>
              </a:rPr>
              <a:t>Limited </a:t>
            </a:r>
            <a:r>
              <a:rPr lang="en-GB">
                <a:solidFill>
                  <a:srgbClr val="000000"/>
                </a:solidFill>
              </a:rPr>
              <a:t>methods</a:t>
            </a:r>
            <a:r>
              <a:rPr lang="en-GB">
                <a:solidFill>
                  <a:srgbClr val="000000"/>
                </a:solidFill>
              </a:rPr>
              <a:t> in unsupervised learning.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GB">
                <a:solidFill>
                  <a:srgbClr val="000000"/>
                </a:solidFill>
              </a:rPr>
              <a:t>Reinforcement</a:t>
            </a:r>
            <a:r>
              <a:rPr lang="en-GB">
                <a:solidFill>
                  <a:srgbClr val="000000"/>
                </a:solidFill>
              </a:rPr>
              <a:t> Learning are </a:t>
            </a:r>
            <a:r>
              <a:rPr lang="en-GB">
                <a:solidFill>
                  <a:srgbClr val="000000"/>
                </a:solidFill>
              </a:rPr>
              <a:t>computationally</a:t>
            </a:r>
            <a:r>
              <a:rPr lang="en-GB">
                <a:solidFill>
                  <a:srgbClr val="000000"/>
                </a:solidFill>
              </a:rPr>
              <a:t> expensive.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Fooling Neural Network</a:t>
            </a:r>
            <a:endParaRPr/>
          </a:p>
        </p:txBody>
      </p:sp>
      <p:pic>
        <p:nvPicPr>
          <p:cNvPr id="213" name="Google Shape;2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175" y="1516575"/>
            <a:ext cx="7461125" cy="28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8"/>
          <p:cNvSpPr txBox="1"/>
          <p:nvPr/>
        </p:nvSpPr>
        <p:spPr>
          <a:xfrm>
            <a:off x="0" y="4841125"/>
            <a:ext cx="90477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https://blog.openai.com/adversarial-example-research/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700" y="201925"/>
            <a:ext cx="729458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9"/>
          <p:cNvSpPr txBox="1"/>
          <p:nvPr/>
        </p:nvSpPr>
        <p:spPr>
          <a:xfrm>
            <a:off x="211775" y="4447600"/>
            <a:ext cx="91440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https://medium.com/deep-dimension/deep-learning-papers-review-universal-adversarial-patch-a5ad222a62d2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Adversarial</a:t>
            </a:r>
            <a:r>
              <a:rPr lang="en-GB"/>
              <a:t> Patch</a:t>
            </a:r>
            <a:endParaRPr/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9250" y="1215500"/>
            <a:ext cx="382097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63" y="82925"/>
            <a:ext cx="8315325" cy="47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1"/>
          <p:cNvSpPr txBox="1"/>
          <p:nvPr/>
        </p:nvSpPr>
        <p:spPr>
          <a:xfrm>
            <a:off x="40500" y="4719900"/>
            <a:ext cx="90630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https://arxiv.org/abs/1712.09665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Autoencoders</a:t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575" y="1805500"/>
            <a:ext cx="66675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/>
              <a:t>Resources Online </a:t>
            </a:r>
            <a:endParaRPr b="1" sz="3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/>
          <p:nvPr>
            <p:ph type="title"/>
          </p:nvPr>
        </p:nvSpPr>
        <p:spPr>
          <a:xfrm>
            <a:off x="1334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Network and Deep Learning by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Prof. Andrew Ng</a:t>
            </a:r>
            <a:endParaRPr/>
          </a:p>
        </p:txBody>
      </p:sp>
      <p:pic>
        <p:nvPicPr>
          <p:cNvPr id="243" name="Google Shape;2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325" y="937325"/>
            <a:ext cx="709011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3"/>
          <p:cNvSpPr txBox="1"/>
          <p:nvPr/>
        </p:nvSpPr>
        <p:spPr>
          <a:xfrm>
            <a:off x="1645375" y="4855900"/>
            <a:ext cx="58926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https://www.coursera.org/learn/neural-networks-deep-learning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139925"/>
            <a:ext cx="85206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https://deeplearning.mit.edu/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http://introtodeeplearning.com/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70125"/>
            <a:ext cx="8839200" cy="3413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 for Self-Driving Cars</a:t>
            </a:r>
            <a:endParaRPr/>
          </a:p>
        </p:txBody>
      </p:sp>
      <p:pic>
        <p:nvPicPr>
          <p:cNvPr id="256" name="Google Shape;25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263" y="1017725"/>
            <a:ext cx="692512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5"/>
          <p:cNvSpPr txBox="1"/>
          <p:nvPr/>
        </p:nvSpPr>
        <p:spPr>
          <a:xfrm>
            <a:off x="975550" y="4870500"/>
            <a:ext cx="75279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https://selfdrivingcars.mit.edu/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</a:t>
            </a:r>
            <a:r>
              <a:rPr lang="en-GB"/>
              <a:t> lectures from the self driving Car</a:t>
            </a:r>
            <a:endParaRPr/>
          </a:p>
        </p:txBody>
      </p:sp>
      <p:pic>
        <p:nvPicPr>
          <p:cNvPr id="263" name="Google Shape;26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275" y="1093725"/>
            <a:ext cx="597975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/>
          <p:nvPr>
            <p:ph type="title"/>
          </p:nvPr>
        </p:nvSpPr>
        <p:spPr>
          <a:xfrm>
            <a:off x="195225" y="73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Mathematics for Machine Learning</a:t>
            </a:r>
            <a:endParaRPr/>
          </a:p>
        </p:txBody>
      </p:sp>
      <p:pic>
        <p:nvPicPr>
          <p:cNvPr id="269" name="Google Shape;2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00" y="544400"/>
            <a:ext cx="8206850" cy="40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7"/>
          <p:cNvSpPr txBox="1"/>
          <p:nvPr/>
        </p:nvSpPr>
        <p:spPr>
          <a:xfrm>
            <a:off x="385850" y="4739450"/>
            <a:ext cx="81174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https://www.coursera.org/specializations/mathematics-machine-learning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/>
          <p:nvPr>
            <p:ph type="title"/>
          </p:nvPr>
        </p:nvSpPr>
        <p:spPr>
          <a:xfrm>
            <a:off x="155850" y="0"/>
            <a:ext cx="85206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Machine Learning Without Ph.D</a:t>
            </a:r>
            <a:endParaRPr sz="1800"/>
          </a:p>
        </p:txBody>
      </p:sp>
      <p:sp>
        <p:nvSpPr>
          <p:cNvPr id="276" name="Google Shape;276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5771"/>
            <a:ext cx="8832299" cy="445497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8"/>
          <p:cNvSpPr txBox="1"/>
          <p:nvPr/>
        </p:nvSpPr>
        <p:spPr>
          <a:xfrm>
            <a:off x="196575" y="4921450"/>
            <a:ext cx="80955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https://cloud.google.com/blog/products/gcp/learn-tensorflow-and-deep-learning-without-a-phd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624" y="59875"/>
            <a:ext cx="6428550" cy="45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9"/>
          <p:cNvSpPr txBox="1"/>
          <p:nvPr/>
        </p:nvSpPr>
        <p:spPr>
          <a:xfrm>
            <a:off x="1041075" y="4593850"/>
            <a:ext cx="77826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https://www.youtube.com/watch?v=vq2nnJ4g6N0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/>
          <p:nvPr>
            <p:ph type="title"/>
          </p:nvPr>
        </p:nvSpPr>
        <p:spPr>
          <a:xfrm>
            <a:off x="268025" y="51900"/>
            <a:ext cx="8520600" cy="3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CS231</a:t>
            </a:r>
            <a:endParaRPr sz="1800"/>
          </a:p>
        </p:txBody>
      </p:sp>
      <p:pic>
        <p:nvPicPr>
          <p:cNvPr id="290" name="Google Shape;2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25" y="429425"/>
            <a:ext cx="8839202" cy="371588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0"/>
          <p:cNvSpPr txBox="1"/>
          <p:nvPr/>
        </p:nvSpPr>
        <p:spPr>
          <a:xfrm>
            <a:off x="254800" y="4346300"/>
            <a:ext cx="86931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http://cs231n.stanford.edu/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http://www0.cs.ucl.ac.uk/staff/d.silver/web/Teaching.html</a:t>
            </a:r>
            <a:endParaRPr/>
          </a:p>
        </p:txBody>
      </p:sp>
      <p:pic>
        <p:nvPicPr>
          <p:cNvPr id="297" name="Google Shape;29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900" y="1153500"/>
            <a:ext cx="5838825" cy="39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999"/>
            <a:ext cx="9144000" cy="443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40500" y="4715400"/>
            <a:ext cx="90630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https://lilianweng.github.io/lil-log/2018/10/13/flow-based-deep-generative-models.html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2"/>
          <p:cNvSpPr txBox="1"/>
          <p:nvPr>
            <p:ph type="title"/>
          </p:nvPr>
        </p:nvSpPr>
        <p:spPr>
          <a:xfrm>
            <a:off x="260725" y="146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Kaggle.com</a:t>
            </a:r>
            <a:endParaRPr/>
          </a:p>
        </p:txBody>
      </p:sp>
      <p:pic>
        <p:nvPicPr>
          <p:cNvPr id="303" name="Google Shape;30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525" y="719250"/>
            <a:ext cx="795696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2"/>
          <p:cNvSpPr txBox="1"/>
          <p:nvPr/>
        </p:nvSpPr>
        <p:spPr>
          <a:xfrm>
            <a:off x="662500" y="4659375"/>
            <a:ext cx="79569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https://www.kaggle.com/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3"/>
          <p:cNvSpPr txBox="1"/>
          <p:nvPr>
            <p:ph type="title"/>
          </p:nvPr>
        </p:nvSpPr>
        <p:spPr>
          <a:xfrm>
            <a:off x="246175" y="11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Montreal Academy</a:t>
            </a:r>
            <a:endParaRPr sz="2400"/>
          </a:p>
        </p:txBody>
      </p:sp>
      <p:pic>
        <p:nvPicPr>
          <p:cNvPr id="310" name="Google Shape;31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25" y="661263"/>
            <a:ext cx="731878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3"/>
          <p:cNvSpPr txBox="1"/>
          <p:nvPr/>
        </p:nvSpPr>
        <p:spPr>
          <a:xfrm>
            <a:off x="575150" y="4695775"/>
            <a:ext cx="78918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https://montrealartificialintelligence.com/academy/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https://paperswithcode.com/</a:t>
            </a:r>
            <a:endParaRPr/>
          </a:p>
        </p:txBody>
      </p:sp>
      <p:pic>
        <p:nvPicPr>
          <p:cNvPr id="317" name="Google Shape;3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50" y="1017717"/>
            <a:ext cx="9143999" cy="3627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5" y="54100"/>
            <a:ext cx="8845374" cy="4226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5"/>
          <p:cNvSpPr txBox="1"/>
          <p:nvPr/>
        </p:nvSpPr>
        <p:spPr>
          <a:xfrm>
            <a:off x="167450" y="4528325"/>
            <a:ext cx="85689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http://www.bangaloreai.com/online-youtube-courses.html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Connect me </a:t>
            </a:r>
            <a:endParaRPr/>
          </a:p>
        </p:txBody>
      </p:sp>
      <p:sp>
        <p:nvSpPr>
          <p:cNvPr id="329" name="Google Shape;329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Kundankumar@ieee.org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https://in.linkedin.com/in/kundan153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https://www.facebook.com/kundan.space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3725"/>
            <a:ext cx="882085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/>
        </p:nvSpPr>
        <p:spPr>
          <a:xfrm>
            <a:off x="0" y="4402225"/>
            <a:ext cx="9144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https://medium.com/@rishabh13/variational-auto-encoders-780c28fd2069</a:t>
            </a:r>
            <a:endParaRPr/>
          </a:p>
        </p:txBody>
      </p:sp>
      <p:sp>
        <p:nvSpPr>
          <p:cNvPr id="79" name="Google Shape;79;p17"/>
          <p:cNvSpPr txBox="1"/>
          <p:nvPr/>
        </p:nvSpPr>
        <p:spPr>
          <a:xfrm>
            <a:off x="107025" y="182650"/>
            <a:ext cx="9144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Variational Autoencoders</a:t>
            </a:r>
            <a:endParaRPr b="1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Generative</a:t>
            </a:r>
            <a:r>
              <a:rPr lang="en-GB"/>
              <a:t> </a:t>
            </a:r>
            <a:r>
              <a:rPr lang="en-GB"/>
              <a:t>Adversarial</a:t>
            </a:r>
            <a:r>
              <a:rPr lang="en-GB"/>
              <a:t> Networks: GAN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5500"/>
            <a:ext cx="8839199" cy="323768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/>
        </p:nvSpPr>
        <p:spPr>
          <a:xfrm>
            <a:off x="0" y="4769075"/>
            <a:ext cx="91440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https://skymind.ai/wiki/generative-adversarial-network-gan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Cost </a:t>
            </a:r>
            <a:r>
              <a:rPr lang="en-GB"/>
              <a:t>Function</a:t>
            </a:r>
            <a:r>
              <a:rPr lang="en-GB"/>
              <a:t> of GAN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15" y="1973850"/>
            <a:ext cx="8457774" cy="11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190675" y="14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Fake Generated Images</a:t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25" y="737988"/>
            <a:ext cx="762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-121025" y="45708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https://medium.com/@kcimc/how-to-recognize-fake-ai-generated-images-4d1f6f9a2842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75" y="0"/>
            <a:ext cx="836590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48150" y="4723725"/>
            <a:ext cx="9047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https://medium.com/@jonathan_hui/gan-some-cool-applications-of-gans-4c9ecca35900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